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5596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755" autoAdjust="0"/>
  </p:normalViewPr>
  <p:slideViewPr>
    <p:cSldViewPr snapToGrid="0">
      <p:cViewPr varScale="1">
        <p:scale>
          <a:sx n="73" d="100"/>
          <a:sy n="73" d="100"/>
        </p:scale>
        <p:origin x="16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DFA39-9C47-4B15-9C28-962B34E91420}" type="datetimeFigureOut">
              <a:rPr lang="fr-FR" smtClean="0"/>
              <a:t>04/08/2020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AC156-ADD3-4F9F-9D54-F5E7DA57A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06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AC156-ADD3-4F9F-9D54-F5E7DA57A68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45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Utiliser un ventilateur intelligemment 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modèles accrochés au plafond ou sur pied, placer du linge humide ou une bouteille congelée devant les pales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Investir dans des plantes :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grâce au phénomène d’évapotranspiration, elles permettent d’obtenir un air plus respirable tout en l’humidifiant légèrement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AC156-ADD3-4F9F-9D54-F5E7DA57A68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38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237197"/>
            <a:ext cx="6425724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3970580"/>
            <a:ext cx="5669756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66-6E9C-4CE4-BD6F-6FAAA3C22B39}" type="datetimeFigureOut">
              <a:rPr lang="fr-FR" smtClean="0"/>
              <a:t>04/08/2020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1AF-0D1D-4BD0-885D-874EDB460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98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66-6E9C-4CE4-BD6F-6FAAA3C22B39}" type="datetimeFigureOut">
              <a:rPr lang="fr-FR" smtClean="0"/>
              <a:t>04/08/2020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1AF-0D1D-4BD0-885D-874EDB460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92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402483"/>
            <a:ext cx="1630055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402483"/>
            <a:ext cx="479566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66-6E9C-4CE4-BD6F-6FAAA3C22B39}" type="datetimeFigureOut">
              <a:rPr lang="fr-FR" smtClean="0"/>
              <a:t>04/08/2020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1AF-0D1D-4BD0-885D-874EDB460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47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66-6E9C-4CE4-BD6F-6FAAA3C22B39}" type="datetimeFigureOut">
              <a:rPr lang="fr-FR" smtClean="0"/>
              <a:t>04/08/2020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1AF-0D1D-4BD0-885D-874EDB460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37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884671"/>
            <a:ext cx="6520220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5059035"/>
            <a:ext cx="6520220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66-6E9C-4CE4-BD6F-6FAAA3C22B39}" type="datetimeFigureOut">
              <a:rPr lang="fr-FR" smtClean="0"/>
              <a:t>04/08/2020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1AF-0D1D-4BD0-885D-874EDB460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26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012414"/>
            <a:ext cx="3212862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012414"/>
            <a:ext cx="3212862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66-6E9C-4CE4-BD6F-6FAAA3C22B39}" type="datetimeFigureOut">
              <a:rPr lang="fr-FR" smtClean="0"/>
              <a:t>04/08/2020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1AF-0D1D-4BD0-885D-874EDB460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03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02484"/>
            <a:ext cx="6520220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853171"/>
            <a:ext cx="319809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2761381"/>
            <a:ext cx="3198096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853171"/>
            <a:ext cx="3213847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2761381"/>
            <a:ext cx="321384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66-6E9C-4CE4-BD6F-6FAAA3C22B39}" type="datetimeFigureOut">
              <a:rPr lang="fr-FR" smtClean="0"/>
              <a:t>04/08/2020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1AF-0D1D-4BD0-885D-874EDB460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95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66-6E9C-4CE4-BD6F-6FAAA3C22B39}" type="datetimeFigureOut">
              <a:rPr lang="fr-FR" smtClean="0"/>
              <a:t>04/08/2020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1AF-0D1D-4BD0-885D-874EDB460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71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66-6E9C-4CE4-BD6F-6FAAA3C22B39}" type="datetimeFigureOut">
              <a:rPr lang="fr-FR" smtClean="0"/>
              <a:t>04/08/2020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1AF-0D1D-4BD0-885D-874EDB460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95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088455"/>
            <a:ext cx="38270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66-6E9C-4CE4-BD6F-6FAAA3C22B39}" type="datetimeFigureOut">
              <a:rPr lang="fr-FR" smtClean="0"/>
              <a:t>04/08/2020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1AF-0D1D-4BD0-885D-874EDB460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72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088455"/>
            <a:ext cx="38270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66-6E9C-4CE4-BD6F-6FAAA3C22B39}" type="datetimeFigureOut">
              <a:rPr lang="fr-FR" smtClean="0"/>
              <a:t>04/08/2020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1AF-0D1D-4BD0-885D-874EDB460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66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012414"/>
            <a:ext cx="652022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9D066-6E9C-4CE4-BD6F-6FAAA3C22B39}" type="datetimeFigureOut">
              <a:rPr lang="fr-FR" smtClean="0"/>
              <a:t>04/08/2020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A71AF-0D1D-4BD0-885D-874EDB460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89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8.jpeg"/><Relationship Id="rId5" Type="http://schemas.openxmlformats.org/officeDocument/2006/relationships/image" Target="../media/image13.png"/><Relationship Id="rId10" Type="http://schemas.openxmlformats.org/officeDocument/2006/relationships/image" Target="../media/image7.jpeg"/><Relationship Id="rId4" Type="http://schemas.openxmlformats.org/officeDocument/2006/relationships/image" Target="../media/image12.jp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6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7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9.jpeg"/><Relationship Id="rId7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0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E1CF67FD-EFA7-4B2B-8032-9D283EF02FF3}"/>
              </a:ext>
            </a:extLst>
          </p:cNvPr>
          <p:cNvSpPr txBox="1"/>
          <p:nvPr/>
        </p:nvSpPr>
        <p:spPr>
          <a:xfrm>
            <a:off x="255182" y="2430485"/>
            <a:ext cx="6922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>
                <a:solidFill>
                  <a:srgbClr val="002060"/>
                </a:solidFill>
              </a:rPr>
              <a:t>Par où commencer 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1" dirty="0">
              <a:solidFill>
                <a:srgbClr val="002060"/>
              </a:solidFill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002060"/>
                </a:solidFill>
              </a:rPr>
              <a:t>Effectuer un diagnostic de performance énergétique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rgbClr val="002060"/>
              </a:solidFill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rgbClr val="002060"/>
              </a:solidFill>
            </a:endParaRPr>
          </a:p>
          <a:p>
            <a:pPr marL="285750" indent="-285750" algn="r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Les combles : point sensible, particulièrement exposés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rgbClr val="002060"/>
              </a:solidFill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Les murs, ceux exposés plein sud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002060"/>
                </a:solidFill>
              </a:rPr>
              <a:t>Les fenêtres offrant de meilleures caractéristiques thermiques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0976C3-05A3-4E02-BC44-1C0DB8616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26" y="0"/>
            <a:ext cx="7434624" cy="23610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102"/>
              </a:spcAft>
            </a:pPr>
            <a:r>
              <a:rPr lang="fr-FR" sz="5300" dirty="0">
                <a:solidFill>
                  <a:srgbClr val="002060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ahoma" panose="020B0604030504040204" pitchFamily="34" charset="0"/>
              </a:rPr>
              <a:t>L’</a:t>
            </a:r>
            <a:r>
              <a:rPr lang="fr-FR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</a:t>
            </a:r>
            <a:r>
              <a:rPr lang="fr-FR" sz="2400" b="1" dirty="0" err="1">
                <a:solidFill>
                  <a:srgbClr val="00206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</a:t>
            </a:r>
            <a:r>
              <a:rPr lang="fr-FR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ENERGIE</a:t>
            </a: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100" dirty="0">
                <a:solidFill>
                  <a:srgbClr val="002060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ahoma" panose="020B0604030504040204" pitchFamily="34" charset="0"/>
              </a:rPr>
              <a:t>d’août 2020</a:t>
            </a:r>
            <a:r>
              <a:rPr lang="fr-FR" sz="3527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fr-FR" sz="3527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fr-FR" sz="2700" b="1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Mieux vivre son logement l’été : l’isolation </a:t>
            </a:r>
            <a:r>
              <a:rPr lang="fr-FR" sz="1300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(1/4)</a:t>
            </a:r>
            <a:r>
              <a:rPr lang="fr-FR" sz="3968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3968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L’isolation protège également votre habitation de la chaleur !</a:t>
            </a:r>
            <a:br>
              <a:rPr lang="fr-FR" sz="1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18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Toiture, murs, fenêtres : plusieurs chantiers possibles !</a:t>
            </a:r>
            <a:endParaRPr lang="fr-FR" sz="1800" b="1" u="sn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7FC1F3-E2CE-4B0D-A818-D775915E09FD}"/>
              </a:ext>
            </a:extLst>
          </p:cNvPr>
          <p:cNvSpPr/>
          <p:nvPr/>
        </p:nvSpPr>
        <p:spPr>
          <a:xfrm>
            <a:off x="398521" y="5716019"/>
            <a:ext cx="676262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rgbClr val="F79646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Besoin d’informations ? De conseils, sur la rénovation énergétique ?</a:t>
            </a:r>
            <a:endParaRPr lang="fr-FR" dirty="0">
              <a:latin typeface="+mj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 bon contact</a:t>
            </a:r>
            <a:r>
              <a:rPr lang="fr-FR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c’est l’Espace Info Energie au </a:t>
            </a:r>
            <a:r>
              <a:rPr lang="fr-FR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03 </a:t>
            </a:r>
            <a:r>
              <a:rPr lang="fr-FR" sz="16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62 61 47 90 / 06 12 65 75 22 </a:t>
            </a:r>
            <a:r>
              <a:rPr lang="fr-FR" sz="1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par mail </a:t>
            </a:r>
            <a:r>
              <a:rPr lang="fr-FR" sz="16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info-energie@bethunebruay.fr</a:t>
            </a:r>
            <a:r>
              <a:rPr lang="fr-FR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600" dirty="0">
              <a:effectLst/>
              <a:latin typeface="+mj-lt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Image 2">
            <a:extLst>
              <a:ext uri="{FF2B5EF4-FFF2-40B4-BE49-F238E27FC236}">
                <a16:creationId xmlns:a16="http://schemas.microsoft.com/office/drawing/2014/main" id="{75FE4909-9AB6-4177-86B5-7FBB7754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705" y="2452880"/>
            <a:ext cx="2005013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3" descr="combles">
            <a:extLst>
              <a:ext uri="{FF2B5EF4-FFF2-40B4-BE49-F238E27FC236}">
                <a16:creationId xmlns:a16="http://schemas.microsoft.com/office/drawing/2014/main" id="{18DC60E4-6F89-4D9C-96BB-A4A580ACB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2" y="3199103"/>
            <a:ext cx="1863614" cy="11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4">
            <a:extLst>
              <a:ext uri="{FF2B5EF4-FFF2-40B4-BE49-F238E27FC236}">
                <a16:creationId xmlns:a16="http://schemas.microsoft.com/office/drawing/2014/main" id="{95A20D52-D4D6-4258-93D2-4ABE8204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10" y="3975516"/>
            <a:ext cx="1153674" cy="115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5" descr="Coefficient Uw : transmission thermique d'une fenêtre">
            <a:extLst>
              <a:ext uri="{FF2B5EF4-FFF2-40B4-BE49-F238E27FC236}">
                <a16:creationId xmlns:a16="http://schemas.microsoft.com/office/drawing/2014/main" id="{46FBD4EF-8629-412D-85B7-C9E3BCC8C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7854" r="7385" b="9017"/>
          <a:stretch/>
        </p:blipFill>
        <p:spPr bwMode="auto">
          <a:xfrm>
            <a:off x="437641" y="4706895"/>
            <a:ext cx="1060581" cy="1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105916" y="6648323"/>
            <a:ext cx="7398377" cy="911352"/>
            <a:chOff x="105916" y="6648323"/>
            <a:chExt cx="7398377" cy="911352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F2135D3-C8BB-4E49-BC6A-BC4685871386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16" y="6818810"/>
              <a:ext cx="1748164" cy="591307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503ADAF4-5C6B-43C7-A18F-B1FACBB14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489" y="7094094"/>
              <a:ext cx="1462804" cy="326003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C98460BF-71A0-4118-9579-D91F37D53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33" y="6940991"/>
              <a:ext cx="810902" cy="46912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8C6A13BD-BE25-4C24-9E82-2424EE0F1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901" y="6648323"/>
              <a:ext cx="1316736" cy="911352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8688" y="7022846"/>
              <a:ext cx="1712360" cy="411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03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E1CF67FD-EFA7-4B2B-8032-9D283EF02FF3}"/>
              </a:ext>
            </a:extLst>
          </p:cNvPr>
          <p:cNvSpPr txBox="1"/>
          <p:nvPr/>
        </p:nvSpPr>
        <p:spPr>
          <a:xfrm>
            <a:off x="259235" y="2327907"/>
            <a:ext cx="5800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Travaux réalisés par des professionnels RGE,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Soumises à des critères techniques de réalisation,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Certaines conditionnées à des plafonds de ressources,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Certaines sont cumulables entre-elles !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0976C3-05A3-4E02-BC44-1C0DB8616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139356"/>
            <a:ext cx="7559674" cy="2361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102"/>
              </a:spcAft>
            </a:pPr>
            <a:r>
              <a:rPr lang="fr-FR" sz="5300" dirty="0">
                <a:solidFill>
                  <a:srgbClr val="002060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ahoma" panose="020B0604030504040204" pitchFamily="34" charset="0"/>
              </a:rPr>
              <a:t>L’</a:t>
            </a:r>
            <a:r>
              <a:rPr lang="fr-FR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</a:t>
            </a:r>
            <a:r>
              <a:rPr lang="fr-FR" sz="2400" b="1" dirty="0" err="1">
                <a:solidFill>
                  <a:srgbClr val="00206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</a:t>
            </a:r>
            <a:r>
              <a:rPr lang="fr-FR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ENERGIE</a:t>
            </a: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100" dirty="0">
                <a:solidFill>
                  <a:srgbClr val="002060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ahoma" panose="020B0604030504040204" pitchFamily="34" charset="0"/>
              </a:rPr>
              <a:t>d’août 2020</a:t>
            </a:r>
            <a:r>
              <a:rPr lang="fr-FR" sz="3527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fr-FR" sz="3527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fr-FR" sz="2700" b="1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Mieux vivre son logement l’été : les aides </a:t>
            </a:r>
            <a:r>
              <a:rPr lang="fr-FR" sz="1300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(2/4)</a:t>
            </a:r>
            <a:r>
              <a:rPr lang="fr-FR" sz="3968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3968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Plusieurs dispositifs existent pour vous aider à financer vos travaux !</a:t>
            </a:r>
            <a:endParaRPr lang="fr-FR" sz="1800" b="1" u="sng" dirty="0"/>
          </a:p>
        </p:txBody>
      </p:sp>
      <p:pic>
        <p:nvPicPr>
          <p:cNvPr id="18" name="Image 1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0136C4C6-D3A6-4E1F-9606-1B9446E19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3" b="2933"/>
          <a:stretch/>
        </p:blipFill>
        <p:spPr>
          <a:xfrm>
            <a:off x="592682" y="3634436"/>
            <a:ext cx="2382530" cy="1045418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CC239500-7DB4-4B0A-9B8B-5E4FFA353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9" t="55995" r="3186" b="5971"/>
          <a:stretch/>
        </p:blipFill>
        <p:spPr bwMode="auto">
          <a:xfrm>
            <a:off x="4063318" y="4483082"/>
            <a:ext cx="1152479" cy="104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E53F737-343F-4DDF-96D0-1F69DB7082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t="1849" r="8009" b="16772"/>
          <a:stretch/>
        </p:blipFill>
        <p:spPr>
          <a:xfrm>
            <a:off x="3370405" y="3619855"/>
            <a:ext cx="2689202" cy="618609"/>
          </a:xfrm>
          <a:prstGeom prst="rect">
            <a:avLst/>
          </a:prstGeom>
        </p:spPr>
      </p:pic>
      <p:pic>
        <p:nvPicPr>
          <p:cNvPr id="23" name="Image1">
            <a:extLst>
              <a:ext uri="{FF2B5EF4-FFF2-40B4-BE49-F238E27FC236}">
                <a16:creationId xmlns:a16="http://schemas.microsoft.com/office/drawing/2014/main" id="{EB3284FD-A26C-4AAE-9E55-5C4503DC2A7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882953" y="2273398"/>
            <a:ext cx="1294765" cy="129476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50A9D4B-D65F-42B6-A68A-1083CD79A5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04" y="4419920"/>
            <a:ext cx="1152478" cy="1104636"/>
          </a:xfrm>
          <a:prstGeom prst="rect">
            <a:avLst/>
          </a:prstGeom>
        </p:spPr>
      </p:pic>
      <p:pic>
        <p:nvPicPr>
          <p:cNvPr id="5127" name="Picture 7" descr="Ma prime Rénov', éligibilité, travaux, montant et démarche">
            <a:extLst>
              <a:ext uri="{FF2B5EF4-FFF2-40B4-BE49-F238E27FC236}">
                <a16:creationId xmlns:a16="http://schemas.microsoft.com/office/drawing/2014/main" id="{1EB5685B-3C32-445B-BFEC-8A6C83095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16133" r="2667" b="6656"/>
          <a:stretch/>
        </p:blipFill>
        <p:spPr bwMode="auto">
          <a:xfrm>
            <a:off x="592682" y="4796193"/>
            <a:ext cx="2868334" cy="6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e 24"/>
          <p:cNvGrpSpPr/>
          <p:nvPr/>
        </p:nvGrpSpPr>
        <p:grpSpPr>
          <a:xfrm>
            <a:off x="105916" y="6648323"/>
            <a:ext cx="7398377" cy="911352"/>
            <a:chOff x="105916" y="6648323"/>
            <a:chExt cx="7398377" cy="911352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9F2135D3-C8BB-4E49-BC6A-BC4685871386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16" y="6818810"/>
              <a:ext cx="1748164" cy="591307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03ADAF4-5C6B-43C7-A18F-B1FACBB14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489" y="7094094"/>
              <a:ext cx="1462804" cy="326003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C98460BF-71A0-4118-9579-D91F37D53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33" y="6940991"/>
              <a:ext cx="810902" cy="469127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8C6A13BD-BE25-4C24-9E82-2424EE0F1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901" y="6648323"/>
              <a:ext cx="1316736" cy="911352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38688" y="7022846"/>
              <a:ext cx="1712360" cy="411577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37FC1F3-E2CE-4B0D-A818-D775915E09FD}"/>
              </a:ext>
            </a:extLst>
          </p:cNvPr>
          <p:cNvSpPr/>
          <p:nvPr/>
        </p:nvSpPr>
        <p:spPr>
          <a:xfrm>
            <a:off x="398521" y="5716019"/>
            <a:ext cx="676262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rgbClr val="F79646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Besoin d’informations ? De conseils, sur la rénovation énergétique ?</a:t>
            </a:r>
            <a:endParaRPr lang="fr-FR" dirty="0">
              <a:latin typeface="+mj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 bon contact</a:t>
            </a:r>
            <a:r>
              <a:rPr lang="fr-FR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c’est l’Espace Info Energie au </a:t>
            </a:r>
            <a:r>
              <a:rPr lang="fr-FR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03 </a:t>
            </a:r>
            <a:r>
              <a:rPr lang="fr-FR" sz="16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62 61 47 90 / 06 12 65 75 22 </a:t>
            </a:r>
            <a:r>
              <a:rPr lang="fr-FR" sz="1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par mail </a:t>
            </a:r>
            <a:r>
              <a:rPr lang="fr-FR" sz="16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info-energie@bethunebruay.fr</a:t>
            </a:r>
            <a:r>
              <a:rPr lang="fr-FR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600" dirty="0">
              <a:effectLst/>
              <a:latin typeface="+mj-lt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5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E1CF67FD-EFA7-4B2B-8032-9D283EF02FF3}"/>
              </a:ext>
            </a:extLst>
          </p:cNvPr>
          <p:cNvSpPr txBox="1"/>
          <p:nvPr/>
        </p:nvSpPr>
        <p:spPr>
          <a:xfrm>
            <a:off x="584807" y="2275812"/>
            <a:ext cx="4336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002060"/>
                </a:solidFill>
              </a:rPr>
              <a:t>Bloquer la chaleur au niveau des fenêtres</a:t>
            </a:r>
            <a:r>
              <a:rPr lang="fr-FR" dirty="0">
                <a:solidFill>
                  <a:srgbClr val="002060"/>
                </a:solidFill>
              </a:rPr>
              <a:t> 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fermer les volets, installer des stores bannes, placer un drap humide en suspens devant une fenêtre légèrement ouverte.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0976C3-05A3-4E02-BC44-1C0DB8616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38" y="0"/>
            <a:ext cx="7377194" cy="185495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102"/>
              </a:spcAft>
            </a:pPr>
            <a:r>
              <a:rPr lang="fr-FR" sz="5300" dirty="0">
                <a:solidFill>
                  <a:srgbClr val="002060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ahoma" panose="020B0604030504040204" pitchFamily="34" charset="0"/>
              </a:rPr>
              <a:t>L’</a:t>
            </a:r>
            <a:r>
              <a:rPr lang="fr-FR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</a:t>
            </a:r>
            <a:r>
              <a:rPr lang="fr-FR" sz="2400" b="1" dirty="0" err="1">
                <a:solidFill>
                  <a:srgbClr val="00206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</a:t>
            </a:r>
            <a:r>
              <a:rPr lang="fr-FR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ENERGIE</a:t>
            </a: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100" dirty="0">
                <a:solidFill>
                  <a:srgbClr val="002060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ahoma" panose="020B0604030504040204" pitchFamily="34" charset="0"/>
              </a:rPr>
              <a:t>d’août 2020</a:t>
            </a:r>
            <a:r>
              <a:rPr lang="fr-FR" sz="3527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fr-FR" sz="3527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fr-FR" sz="2700" b="1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Mieux vivre son logement l’été : sans climatiseur </a:t>
            </a:r>
            <a:r>
              <a:rPr lang="fr-FR" sz="1300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(3/4)</a:t>
            </a:r>
            <a:r>
              <a:rPr lang="fr-FR" sz="3968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3968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Avant tout : conserver un maximum de fraîcheur !</a:t>
            </a:r>
            <a:endParaRPr lang="fr-FR" sz="1800" b="1" u="sng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1086811-32C9-410F-805C-2D99BDE254A9}"/>
              </a:ext>
            </a:extLst>
          </p:cNvPr>
          <p:cNvSpPr txBox="1"/>
          <p:nvPr/>
        </p:nvSpPr>
        <p:spPr>
          <a:xfrm>
            <a:off x="2431888" y="4048862"/>
            <a:ext cx="4336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b="1" dirty="0">
                <a:solidFill>
                  <a:srgbClr val="002060"/>
                </a:solidFill>
              </a:rPr>
              <a:t>Fabriquer un réflecteur de lumière</a:t>
            </a:r>
          </a:p>
          <a:p>
            <a:pPr lvl="0" algn="just"/>
            <a:r>
              <a:rPr lang="fr-FR" sz="1600" dirty="0">
                <a:solidFill>
                  <a:srgbClr val="002060"/>
                </a:solidFill>
              </a:rPr>
              <a:t>pas de volets ? Installer des feuilles d’aluminium collées sur du carton, qui lui-même est fixé aux dimensions des vitres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24" name="Image 23" descr="BLOQUE VOLET GAUCHE NOIR GRAND MODELE: Arrêt de volet avec poignée ...">
            <a:extLst>
              <a:ext uri="{FF2B5EF4-FFF2-40B4-BE49-F238E27FC236}">
                <a16:creationId xmlns:a16="http://schemas.microsoft.com/office/drawing/2014/main" id="{000C513C-D378-49FD-9CB2-479E5C96C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18" b="22943"/>
          <a:stretch/>
        </p:blipFill>
        <p:spPr>
          <a:xfrm>
            <a:off x="5018029" y="2192470"/>
            <a:ext cx="1956839" cy="1274679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6" name="Image 15" descr="Bricoler un réflecteur de lumière">
            <a:extLst>
              <a:ext uri="{FF2B5EF4-FFF2-40B4-BE49-F238E27FC236}">
                <a16:creationId xmlns:a16="http://schemas.microsoft.com/office/drawing/2014/main" id="{B7BBE866-04DC-49C8-8181-4FA4830E39D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20951" y="3745890"/>
            <a:ext cx="1198245" cy="1799590"/>
          </a:xfrm>
          <a:prstGeom prst="rect">
            <a:avLst/>
          </a:prstGeom>
          <a:noFill/>
          <a:ln>
            <a:noFill/>
            <a:prstDash/>
          </a:ln>
        </p:spPr>
      </p:pic>
      <p:grpSp>
        <p:nvGrpSpPr>
          <p:cNvPr id="14" name="Groupe 13"/>
          <p:cNvGrpSpPr/>
          <p:nvPr/>
        </p:nvGrpSpPr>
        <p:grpSpPr>
          <a:xfrm>
            <a:off x="105916" y="6648323"/>
            <a:ext cx="7398377" cy="911352"/>
            <a:chOff x="105916" y="6648323"/>
            <a:chExt cx="7398377" cy="911352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F2135D3-C8BB-4E49-BC6A-BC4685871386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16" y="6818810"/>
              <a:ext cx="1748164" cy="591307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503ADAF4-5C6B-43C7-A18F-B1FACBB14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489" y="7094094"/>
              <a:ext cx="1462804" cy="326003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C98460BF-71A0-4118-9579-D91F37D53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33" y="6940991"/>
              <a:ext cx="810902" cy="469127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8C6A13BD-BE25-4C24-9E82-2424EE0F1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901" y="6648323"/>
              <a:ext cx="1316736" cy="911352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38688" y="7022846"/>
              <a:ext cx="1712360" cy="411577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37FC1F3-E2CE-4B0D-A818-D775915E09FD}"/>
              </a:ext>
            </a:extLst>
          </p:cNvPr>
          <p:cNvSpPr/>
          <p:nvPr/>
        </p:nvSpPr>
        <p:spPr>
          <a:xfrm>
            <a:off x="398521" y="5716019"/>
            <a:ext cx="676262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rgbClr val="F79646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Besoin d’informations ? De conseils, sur la rénovation énergétique ?</a:t>
            </a:r>
            <a:endParaRPr lang="fr-FR" dirty="0">
              <a:latin typeface="+mj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 bon contact</a:t>
            </a:r>
            <a:r>
              <a:rPr lang="fr-FR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c’est l’Espace Info Energie au </a:t>
            </a:r>
            <a:r>
              <a:rPr lang="fr-FR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03 </a:t>
            </a:r>
            <a:r>
              <a:rPr lang="fr-FR" sz="16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62 61 47 90 / 06 12 65 75 22 </a:t>
            </a:r>
            <a:r>
              <a:rPr lang="fr-FR" sz="1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par mail </a:t>
            </a:r>
            <a:r>
              <a:rPr lang="fr-FR" sz="16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info-energie@bethunebruay.fr</a:t>
            </a:r>
            <a:r>
              <a:rPr lang="fr-FR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600" dirty="0">
              <a:effectLst/>
              <a:latin typeface="+mj-lt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7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Climat, énergie et développement, par Thibault Laconde: Puisance ...">
            <a:extLst>
              <a:ext uri="{FF2B5EF4-FFF2-40B4-BE49-F238E27FC236}">
                <a16:creationId xmlns:a16="http://schemas.microsoft.com/office/drawing/2014/main" id="{789BA94F-FB81-49A0-915C-770AF361D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1" t="605" r="37013" b="4260"/>
          <a:stretch/>
        </p:blipFill>
        <p:spPr>
          <a:xfrm>
            <a:off x="5514111" y="1652864"/>
            <a:ext cx="1746501" cy="1455424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1CF67FD-EFA7-4B2B-8032-9D283EF02FF3}"/>
              </a:ext>
            </a:extLst>
          </p:cNvPr>
          <p:cNvSpPr txBox="1"/>
          <p:nvPr/>
        </p:nvSpPr>
        <p:spPr>
          <a:xfrm>
            <a:off x="471080" y="2194982"/>
            <a:ext cx="485352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>
                <a:solidFill>
                  <a:srgbClr val="002060"/>
                </a:solidFill>
              </a:rPr>
              <a:t>Tous les appareils électriques réchauffent le logement !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002060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002060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rgbClr val="002060"/>
                </a:solidFill>
              </a:rPr>
              <a:t>Limiter l’utilisation des plaques chauffantes, du four…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002060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002060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rgbClr val="002060"/>
                </a:solidFill>
              </a:rPr>
              <a:t>Consommer au maximum des plats froids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002060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002060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rgbClr val="002060"/>
                </a:solidFill>
              </a:rPr>
              <a:t>N’utiliser pas le sèche-linge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002060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002060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rgbClr val="002060"/>
                </a:solidFill>
              </a:rPr>
              <a:t>Eteindre complètement les ordinateur et les écrans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0976C3-05A3-4E02-BC44-1C0DB8616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677"/>
            <a:ext cx="7559675" cy="181496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102"/>
              </a:spcAft>
            </a:pPr>
            <a:r>
              <a:rPr lang="fr-FR" sz="5300" dirty="0">
                <a:solidFill>
                  <a:srgbClr val="002060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ahoma" panose="020B0604030504040204" pitchFamily="34" charset="0"/>
              </a:rPr>
              <a:t>L’</a:t>
            </a:r>
            <a:r>
              <a:rPr lang="fr-FR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</a:t>
            </a:r>
            <a:r>
              <a:rPr lang="fr-FR" sz="2400" b="1" dirty="0" err="1">
                <a:solidFill>
                  <a:srgbClr val="00206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</a:t>
            </a:r>
            <a:r>
              <a:rPr lang="fr-FR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ENERGIE</a:t>
            </a: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100" dirty="0">
                <a:solidFill>
                  <a:srgbClr val="002060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ahoma" panose="020B0604030504040204" pitchFamily="34" charset="0"/>
              </a:rPr>
              <a:t>d’août 2020</a:t>
            </a:r>
            <a:r>
              <a:rPr lang="fr-FR" sz="3527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fr-FR" sz="3527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fr-FR" sz="2400" b="1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Mieux vivre son logement l’été : </a:t>
            </a:r>
            <a:r>
              <a:rPr lang="fr-FR" sz="2200" b="1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automatismes à adopter </a:t>
            </a:r>
            <a:r>
              <a:rPr lang="fr-FR" sz="1300" b="1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(4/4)</a:t>
            </a:r>
            <a:br>
              <a:rPr lang="fr-FR" sz="1300" b="1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Attention aux consommations énergétiques ! </a:t>
            </a:r>
            <a:endParaRPr lang="fr-FR" sz="1800" b="1" u="sng" dirty="0"/>
          </a:p>
        </p:txBody>
      </p:sp>
      <p:pic>
        <p:nvPicPr>
          <p:cNvPr id="13" name="Image 12" descr="Les appareils en veille, ça consomme !">
            <a:extLst>
              <a:ext uri="{FF2B5EF4-FFF2-40B4-BE49-F238E27FC236}">
                <a16:creationId xmlns:a16="http://schemas.microsoft.com/office/drawing/2014/main" id="{35472870-2DE6-4518-92EE-29B23C4C4C6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358679" y="5015257"/>
            <a:ext cx="1438276" cy="48964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4" name="Image 13" descr="Sèche Linge Pliable – 40 Kg – Bleu/Blanc - kante shop">
            <a:extLst>
              <a:ext uri="{FF2B5EF4-FFF2-40B4-BE49-F238E27FC236}">
                <a16:creationId xmlns:a16="http://schemas.microsoft.com/office/drawing/2014/main" id="{12C8198F-E96D-4BB4-8F2D-717665B8F7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43" t="10301" r="20030" b="12166"/>
          <a:stretch/>
        </p:blipFill>
        <p:spPr>
          <a:xfrm>
            <a:off x="4110904" y="3353632"/>
            <a:ext cx="1247775" cy="156222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4" name="Image 23" descr="Climat, énergie et développement, par Thibault Laconde: Puisance ...">
            <a:extLst>
              <a:ext uri="{FF2B5EF4-FFF2-40B4-BE49-F238E27FC236}">
                <a16:creationId xmlns:a16="http://schemas.microsoft.com/office/drawing/2014/main" id="{4612D1B9-EC3B-4068-AD97-CD684C3F7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63" t="8416" r="907" b="7803"/>
          <a:stretch/>
        </p:blipFill>
        <p:spPr>
          <a:xfrm>
            <a:off x="5787679" y="3032551"/>
            <a:ext cx="1472933" cy="1323487"/>
          </a:xfrm>
          <a:prstGeom prst="rect">
            <a:avLst/>
          </a:prstGeom>
          <a:noFill/>
          <a:ln>
            <a:noFill/>
            <a:prstDash/>
          </a:ln>
        </p:spPr>
      </p:pic>
      <p:grpSp>
        <p:nvGrpSpPr>
          <p:cNvPr id="16" name="Groupe 15"/>
          <p:cNvGrpSpPr/>
          <p:nvPr/>
        </p:nvGrpSpPr>
        <p:grpSpPr>
          <a:xfrm>
            <a:off x="105916" y="6648323"/>
            <a:ext cx="7398377" cy="911352"/>
            <a:chOff x="105916" y="6648323"/>
            <a:chExt cx="7398377" cy="911352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F2135D3-C8BB-4E49-BC6A-BC4685871386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16" y="6818810"/>
              <a:ext cx="1748164" cy="591307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503ADAF4-5C6B-43C7-A18F-B1FACBB14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489" y="7094094"/>
              <a:ext cx="1462804" cy="326003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C98460BF-71A0-4118-9579-D91F37D53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33" y="6940991"/>
              <a:ext cx="810902" cy="469127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8C6A13BD-BE25-4C24-9E82-2424EE0F1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901" y="6648323"/>
              <a:ext cx="1316736" cy="911352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38688" y="7022846"/>
              <a:ext cx="1712360" cy="411577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37FC1F3-E2CE-4B0D-A818-D775915E09FD}"/>
              </a:ext>
            </a:extLst>
          </p:cNvPr>
          <p:cNvSpPr/>
          <p:nvPr/>
        </p:nvSpPr>
        <p:spPr>
          <a:xfrm>
            <a:off x="398521" y="5716019"/>
            <a:ext cx="676262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rgbClr val="F79646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Besoin d’informations ? De conseils, sur la rénovation énergétique ?</a:t>
            </a:r>
            <a:endParaRPr lang="fr-FR" dirty="0">
              <a:latin typeface="+mj-lt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 bon contact</a:t>
            </a:r>
            <a:r>
              <a:rPr lang="fr-FR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c’est l’Espace Info Energie au </a:t>
            </a:r>
            <a:r>
              <a:rPr lang="fr-FR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03 </a:t>
            </a:r>
            <a:r>
              <a:rPr lang="fr-FR" sz="16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62 61 47 90 / 06 12 65 75 22 </a:t>
            </a:r>
            <a:r>
              <a:rPr lang="fr-FR" sz="1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par mail </a:t>
            </a:r>
            <a:r>
              <a:rPr lang="fr-FR" sz="16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info-energie@bethunebruay.fr</a:t>
            </a:r>
            <a:r>
              <a:rPr lang="fr-FR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600" dirty="0">
              <a:effectLst/>
              <a:latin typeface="+mj-lt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150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457</Words>
  <Application>Microsoft Office PowerPoint</Application>
  <PresentationFormat>Personnalisé</PresentationFormat>
  <Paragraphs>50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Brush Script MT</vt:lpstr>
      <vt:lpstr>Calibri</vt:lpstr>
      <vt:lpstr>Calibri Light</vt:lpstr>
      <vt:lpstr>Tahoma</vt:lpstr>
      <vt:lpstr>Wingdings</vt:lpstr>
      <vt:lpstr>Thème Office</vt:lpstr>
      <vt:lpstr>L’INFOàENERGIE d’août 2020 Mieux vivre son logement l’été : l’isolation (1/4) L’isolation protège également votre habitation de la chaleur ! Toiture, murs, fenêtres : plusieurs chantiers possibles !</vt:lpstr>
      <vt:lpstr>L’INFOàENERGIE d’août 2020 Mieux vivre son logement l’été : les aides (2/4) Plusieurs dispositifs existent pour vous aider à financer vos travaux !</vt:lpstr>
      <vt:lpstr>L’INFOàENERGIE d’août 2020 Mieux vivre son logement l’été : sans climatiseur (3/4) Avant tout : conserver un maximum de fraîcheur !</vt:lpstr>
      <vt:lpstr>L’INFOàENERGIE d’août 2020 Mieux vivre son logement l’été : les automatismes à adopter (4/4) Attention aux consommations énergétiques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L’INFOàENERGIE de juillet 2020 Une aide pour être mieux chez vous MaPrimeRénov’: le parcours (1/4) Il est impératif de créer le dossier avant de signer les devis.</dc:title>
  <dc:creator>Karine Orlik -INHARI-</dc:creator>
  <cp:lastModifiedBy>Wiart Adelaide</cp:lastModifiedBy>
  <cp:revision>21</cp:revision>
  <dcterms:created xsi:type="dcterms:W3CDTF">2020-06-23T08:13:16Z</dcterms:created>
  <dcterms:modified xsi:type="dcterms:W3CDTF">2020-08-04T14:06:48Z</dcterms:modified>
</cp:coreProperties>
</file>